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Dela Gothic One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elaGothicOne-regular.fnt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fmla="val 2700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7060"/>
              <a:buFont typeface="Dela Gothic One"/>
              <a:buNone/>
            </a:pPr>
            <a:r>
              <a:rPr b="1"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Mineração de Dados</a:t>
            </a:r>
            <a:endParaRPr b="1"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64037" y="774818"/>
            <a:ext cx="129024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7060"/>
              <a:buFont typeface="Dela Gothic One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Tendência (Predição) de Preços de Veículos</a:t>
            </a:r>
            <a:endParaRPr b="1" i="0" sz="4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563937" y="1838335"/>
            <a:ext cx="12902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1" lang="en-US" sz="3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Utilizando Machine Learning para prever preços de veículos usados.</a:t>
            </a:r>
            <a:endParaRPr i="1" sz="3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864012" y="5339435"/>
            <a:ext cx="12902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José Henrique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João Gomes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/>
          <p:nvPr/>
        </p:nvSpPr>
        <p:spPr>
          <a:xfrm>
            <a:off x="-62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2"/>
          <p:cNvSpPr/>
          <p:nvPr/>
        </p:nvSpPr>
        <p:spPr>
          <a:xfrm>
            <a:off x="864037" y="1428750"/>
            <a:ext cx="8782050" cy="81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5116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Avaliação dos Modelos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864037" y="2418703"/>
            <a:ext cx="129024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avaliação dos modelos de previsão é essencial para determinar o desempenho e a qualidade das previsões. Métricas comuns incluem o erro absoluto médio (MAE), o erro quadrático médio (MSE) e o R^2 Score. O modelo com o melhor desempenho na base de teste é escolhido para aplicação.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94" name="Google Shape;19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37" y="4197429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2"/>
          <p:cNvSpPr/>
          <p:nvPr/>
        </p:nvSpPr>
        <p:spPr>
          <a:xfrm>
            <a:off x="864037" y="5061466"/>
            <a:ext cx="3248501" cy="406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MAE</a:t>
            </a:r>
            <a:endParaRPr b="1"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864037" y="5615583"/>
            <a:ext cx="4053840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 absoluto médio, mede a diferença média entre o valor real e a previsão.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97" name="Google Shape;19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8161" y="4197429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/>
          <p:nvPr/>
        </p:nvSpPr>
        <p:spPr>
          <a:xfrm>
            <a:off x="5288161" y="5061466"/>
            <a:ext cx="3248501" cy="406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</a:t>
            </a:r>
            <a:endParaRPr b="1"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5288161" y="5615583"/>
            <a:ext cx="4053959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 quadrático médio, penaliza erros maiores, sendo mais sensível a outliers.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200" name="Google Shape;20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2404" y="4197429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/>
          <p:nvPr/>
        </p:nvSpPr>
        <p:spPr>
          <a:xfrm>
            <a:off x="9712404" y="5061466"/>
            <a:ext cx="3248501" cy="406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000" u="none" cap="none" strike="noStrike">
                <a:solidFill>
                  <a:srgbClr val="FFE5E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R^2 Score</a:t>
            </a:r>
            <a:endParaRPr b="1" i="0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9712404" y="5615583"/>
            <a:ext cx="4053959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Medida de ajuste do modelo, indica a proporção da variabilidade dos dados explicada pelo modelo.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64037" y="1117071"/>
            <a:ext cx="64971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5116"/>
              <a:buFont typeface="Dela Gothic One"/>
              <a:buNone/>
            </a:pPr>
            <a:r>
              <a:rPr b="1" i="0" lang="en-US" sz="5116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endParaRPr b="1" i="0" sz="5116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64012" y="2059648"/>
            <a:ext cx="12902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estimativa de preços de carros usados é um desafio para lojas de veículos. Com o crescente volume de dados disponíveis, o Machine Learning se torna uma ferramenta poderosa para solucionar essa problemática.</a:t>
            </a:r>
            <a:endParaRPr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864037" y="4169926"/>
            <a:ext cx="6327815" cy="2263378"/>
          </a:xfrm>
          <a:prstGeom prst="roundRect">
            <a:avLst>
              <a:gd fmla="val 4909" name="adj"/>
            </a:avLst>
          </a:prstGeom>
          <a:solidFill>
            <a:srgbClr val="740B0B"/>
          </a:solidFill>
          <a:ln cap="flat" cmpd="sng" w="152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126093" y="4337158"/>
            <a:ext cx="3248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Desafio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1126093" y="4986099"/>
            <a:ext cx="5803702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estimar o valor de um carro usado de forma precisa?</a:t>
            </a:r>
            <a:endParaRPr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7438668" y="4169926"/>
            <a:ext cx="6327815" cy="2263378"/>
          </a:xfrm>
          <a:prstGeom prst="roundRect">
            <a:avLst>
              <a:gd fmla="val 4909" name="adj"/>
            </a:avLst>
          </a:prstGeom>
          <a:solidFill>
            <a:srgbClr val="740B0B"/>
          </a:solidFill>
          <a:ln cap="flat" cmpd="sng" w="152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7700724" y="4337208"/>
            <a:ext cx="32484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Solução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7700725" y="4891325"/>
            <a:ext cx="59658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Utilizar algoritmos de Machine Learning para prever o preço com base em características específicas dos veículos.</a:t>
            </a:r>
            <a:endParaRPr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976888" y="969421"/>
            <a:ext cx="119952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574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Exploração e Preparação de Dados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969288" y="1760354"/>
            <a:ext cx="126918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338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base de dados utilizada contém informações sobre preços de carros usados. Os dados incluem características como marca, modelo, ano de fabricação, quilometragem, condição e preço de venda. É fundamental garantir a qualidade dos dados para obter previsões precisas.</a:t>
            </a:r>
            <a:endParaRPr i="0" sz="2338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969288" y="3445193"/>
            <a:ext cx="12691824" cy="3814286"/>
          </a:xfrm>
          <a:prstGeom prst="roundRect">
            <a:avLst>
              <a:gd fmla="val 2604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976908" y="3452813"/>
            <a:ext cx="12676584" cy="6331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197531" y="3592830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Característica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7539633" y="3592830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 de Dado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976908" y="4085987"/>
            <a:ext cx="12676584" cy="6331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1197531" y="4226004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Marca e Modelo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7539633" y="4226004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Categórico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976908" y="4719161"/>
            <a:ext cx="12676584" cy="6331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1197531" y="4859179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 de Fabricação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7539633" y="4859179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Numérico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976908" y="5352336"/>
            <a:ext cx="12676584" cy="6331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1197531" y="5492353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Quilometragem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7539633" y="5492353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Numérico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976908" y="5985510"/>
            <a:ext cx="12676584" cy="6331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1197531" y="6125527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Condição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7539633" y="6125527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19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Categórico</a:t>
            </a:r>
            <a:endParaRPr i="0" sz="19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976908" y="6618684"/>
            <a:ext cx="12676584" cy="6331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1197531" y="6758702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Preço de Venda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7539633" y="6758702"/>
            <a:ext cx="589323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0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37"/>
              <a:buFont typeface="DM Sans"/>
              <a:buNone/>
            </a:pPr>
            <a:r>
              <a:rPr i="0" lang="en-US" sz="2037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Numérico</a:t>
            </a:r>
            <a:endParaRPr i="0" sz="2037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864037" y="974169"/>
            <a:ext cx="12902327" cy="1624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5116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Ferramentas e Bibliotecas Utilizadas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778537" y="2002247"/>
            <a:ext cx="12902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944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linguagem de programação Python, com suas bibliotecas especializadas, oferece um ambiente completo para desenvolvimento de modelos de Machine Learning.</a:t>
            </a:r>
            <a:endParaRPr i="0" sz="2944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864037" y="4437578"/>
            <a:ext cx="555427" cy="555427"/>
          </a:xfrm>
          <a:prstGeom prst="roundRect">
            <a:avLst>
              <a:gd fmla="val 20003" name="adj"/>
            </a:avLst>
          </a:prstGeom>
          <a:solidFill>
            <a:srgbClr val="740B0B"/>
          </a:solidFill>
          <a:ln cap="flat" cmpd="sng" w="152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1027150" y="4437525"/>
            <a:ext cx="2292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3069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1666280" y="4437578"/>
            <a:ext cx="3248501" cy="406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Pandas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1666280" y="4991695"/>
            <a:ext cx="3333988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544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Manipulação e análise de dados.</a:t>
            </a:r>
            <a:endParaRPr i="0" sz="2544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5247084" y="4437578"/>
            <a:ext cx="555427" cy="555427"/>
          </a:xfrm>
          <a:prstGeom prst="roundRect">
            <a:avLst>
              <a:gd fmla="val 20003" name="adj"/>
            </a:avLst>
          </a:prstGeom>
          <a:solidFill>
            <a:srgbClr val="740B0B"/>
          </a:solidFill>
          <a:ln cap="flat" cmpd="sng" w="152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5362100" y="4437652"/>
            <a:ext cx="325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3069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6049328" y="4437578"/>
            <a:ext cx="3248501" cy="406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6"/>
          <p:cNvSpPr/>
          <p:nvPr/>
        </p:nvSpPr>
        <p:spPr>
          <a:xfrm>
            <a:off x="6049328" y="4991695"/>
            <a:ext cx="3333988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Criação de gráficos e visualizações.</a:t>
            </a:r>
            <a:endParaRPr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9630132" y="4437578"/>
            <a:ext cx="555427" cy="555427"/>
          </a:xfrm>
          <a:prstGeom prst="roundRect">
            <a:avLst>
              <a:gd fmla="val 20003" name="adj"/>
            </a:avLst>
          </a:prstGeom>
          <a:solidFill>
            <a:srgbClr val="740B0B"/>
          </a:solidFill>
          <a:ln cap="flat" cmpd="sng" w="152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9736100" y="4437654"/>
            <a:ext cx="343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3069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10432375" y="4437578"/>
            <a:ext cx="3248501" cy="406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Seaborn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10432375" y="4991695"/>
            <a:ext cx="3333988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Visualização estatística avançada.</a:t>
            </a:r>
            <a:endParaRPr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864037" y="6306264"/>
            <a:ext cx="555427" cy="555427"/>
          </a:xfrm>
          <a:prstGeom prst="roundRect">
            <a:avLst>
              <a:gd fmla="val 20003" name="adj"/>
            </a:avLst>
          </a:prstGeom>
          <a:solidFill>
            <a:srgbClr val="740B0B"/>
          </a:solidFill>
          <a:ln cap="flat" cmpd="sng" w="152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961675" y="6223400"/>
            <a:ext cx="3603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3069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1666280" y="6306264"/>
            <a:ext cx="3248501" cy="406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1666280" y="6860381"/>
            <a:ext cx="552557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Algoritmos de Machine Learning.</a:t>
            </a:r>
            <a:endParaRPr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7438668" y="6306264"/>
            <a:ext cx="555427" cy="555427"/>
          </a:xfrm>
          <a:prstGeom prst="roundRect">
            <a:avLst>
              <a:gd fmla="val 20003" name="adj"/>
            </a:avLst>
          </a:prstGeom>
          <a:solidFill>
            <a:srgbClr val="740B0B"/>
          </a:solidFill>
          <a:ln cap="flat" cmpd="sng" w="152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7544050" y="6306277"/>
            <a:ext cx="344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3069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8240899" y="6306275"/>
            <a:ext cx="4256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558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 e Keras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8240911" y="6861706"/>
            <a:ext cx="5525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Redes neurais e Deep Learning.</a:t>
            </a:r>
            <a:endParaRPr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"/>
          <p:cNvSpPr/>
          <p:nvPr/>
        </p:nvSpPr>
        <p:spPr>
          <a:xfrm>
            <a:off x="0" y="0"/>
            <a:ext cx="14630400" cy="82308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628299" y="543878"/>
            <a:ext cx="9851708" cy="65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099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Análise e Visualização de Dados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1628250" y="1288500"/>
            <a:ext cx="119751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8"/>
              <a:buFont typeface="DM Sans"/>
              <a:buNone/>
            </a:pPr>
            <a:r>
              <a:rPr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análise exploratória de dados é essencial para entender as relações entre as variáveis e identificar padrões. A visualização de dados facilita a interpretação e identificação de </a:t>
            </a:r>
            <a:r>
              <a:rPr lang="en-US" sz="2100">
                <a:solidFill>
                  <a:srgbClr val="E8EAED"/>
                </a:solidFill>
              </a:rPr>
              <a:t>percepções </a:t>
            </a:r>
            <a:r>
              <a:rPr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relevantes.</a:t>
            </a:r>
            <a:endParaRPr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7295317" y="2445306"/>
            <a:ext cx="39529" cy="5241607"/>
          </a:xfrm>
          <a:prstGeom prst="roundRect">
            <a:avLst>
              <a:gd fmla="val 22518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6400324" y="2870597"/>
            <a:ext cx="692229" cy="39529"/>
          </a:xfrm>
          <a:prstGeom prst="roundRect">
            <a:avLst>
              <a:gd fmla="val 22518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7092553" y="2667833"/>
            <a:ext cx="445056" cy="445056"/>
          </a:xfrm>
          <a:prstGeom prst="roundRect">
            <a:avLst>
              <a:gd fmla="val 20000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7118375" y="2601400"/>
            <a:ext cx="288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459"/>
              <a:buFont typeface="Dela Gothic One"/>
              <a:buNone/>
            </a:pPr>
            <a:r>
              <a:rPr b="0" i="0" lang="en-US" sz="2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2925366" y="2643068"/>
            <a:ext cx="3301841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49"/>
              <a:buFont typeface="Dela Gothic One"/>
              <a:buNone/>
            </a:pPr>
            <a:r>
              <a:rPr b="1" i="0" lang="en-US" sz="2400" u="none" cap="none" strike="noStrike">
                <a:solidFill>
                  <a:srgbClr val="FFE5E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Importação e Leitura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1628324" y="3273983"/>
            <a:ext cx="4599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8"/>
              <a:buFont typeface="DM Sans"/>
              <a:buNone/>
            </a:pPr>
            <a:r>
              <a:rPr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Carregar os dados para o ambiente de trabalho.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7537609" y="3859530"/>
            <a:ext cx="692229" cy="39529"/>
          </a:xfrm>
          <a:prstGeom prst="roundRect">
            <a:avLst>
              <a:gd fmla="val 22518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7092553" y="3656767"/>
            <a:ext cx="445056" cy="445056"/>
          </a:xfrm>
          <a:prstGeom prst="roundRect">
            <a:avLst>
              <a:gd fmla="val 20000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7000400" y="3590175"/>
            <a:ext cx="537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459"/>
              <a:buFont typeface="Dela Gothic One"/>
              <a:buNone/>
            </a:pPr>
            <a:r>
              <a:rPr b="0" i="0" lang="en-US" sz="2459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b="0" i="0" sz="24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8402955" y="3632002"/>
            <a:ext cx="3036570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49"/>
              <a:buFont typeface="Dela Gothic One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Visualização Inicial</a:t>
            </a:r>
            <a:endParaRPr b="1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8402955" y="4292830"/>
            <a:ext cx="4599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8"/>
              <a:buFont typeface="DM Sans"/>
              <a:buNone/>
            </a:pPr>
            <a:r>
              <a:rPr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Examinar os primeiros registros da base de dados.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6400324" y="4749522"/>
            <a:ext cx="692229" cy="39529"/>
          </a:xfrm>
          <a:prstGeom prst="roundRect">
            <a:avLst>
              <a:gd fmla="val 22518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7092553" y="4546759"/>
            <a:ext cx="445056" cy="445056"/>
          </a:xfrm>
          <a:prstGeom prst="roundRect">
            <a:avLst>
              <a:gd fmla="val 20000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7007551" y="4480324"/>
            <a:ext cx="444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459"/>
              <a:buFont typeface="Dela Gothic One"/>
              <a:buNone/>
            </a:pPr>
            <a:r>
              <a:rPr b="0" i="0" lang="en-US" sz="2459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b="0" i="0" sz="24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3078242" y="4521994"/>
            <a:ext cx="3148965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49"/>
              <a:buFont typeface="Dela Gothic One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Descrição da Tabela</a:t>
            </a:r>
            <a:endParaRPr b="1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1628324" y="5001034"/>
            <a:ext cx="4599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8"/>
              <a:buFont typeface="DM Sans"/>
              <a:buNone/>
            </a:pPr>
            <a:r>
              <a:rPr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Analisar as estatísticas descritivas dos dados.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7"/>
          <p:cNvSpPr/>
          <p:nvPr/>
        </p:nvSpPr>
        <p:spPr>
          <a:xfrm>
            <a:off x="7537609" y="5639633"/>
            <a:ext cx="692229" cy="39529"/>
          </a:xfrm>
          <a:prstGeom prst="roundRect">
            <a:avLst>
              <a:gd fmla="val 22518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7092553" y="5436870"/>
            <a:ext cx="445056" cy="445056"/>
          </a:xfrm>
          <a:prstGeom prst="roundRect">
            <a:avLst>
              <a:gd fmla="val 20000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"/>
          <p:cNvSpPr/>
          <p:nvPr/>
        </p:nvSpPr>
        <p:spPr>
          <a:xfrm>
            <a:off x="7014375" y="5370300"/>
            <a:ext cx="444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459"/>
              <a:buFont typeface="Dela Gothic One"/>
              <a:buNone/>
            </a:pPr>
            <a:r>
              <a:rPr b="0" i="0" lang="en-US" sz="2459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</a:t>
            </a:r>
            <a:endParaRPr b="0" i="0" sz="24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8402955" y="5412105"/>
            <a:ext cx="4599027" cy="650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49"/>
              <a:buFont typeface="Dela Gothic One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Tratamento de Valores Ausentes</a:t>
            </a:r>
            <a:endParaRPr b="1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8402955" y="6181249"/>
            <a:ext cx="4599027" cy="316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8"/>
              <a:buFont typeface="DM Sans"/>
              <a:buNone/>
            </a:pPr>
            <a:r>
              <a:rPr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Identificar e tratar dados faltantes.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6400324" y="6529745"/>
            <a:ext cx="692229" cy="39529"/>
          </a:xfrm>
          <a:prstGeom prst="roundRect">
            <a:avLst>
              <a:gd fmla="val 225180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7092553" y="6326981"/>
            <a:ext cx="445056" cy="445056"/>
          </a:xfrm>
          <a:prstGeom prst="roundRect">
            <a:avLst>
              <a:gd fmla="val 20000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>
            <a:off x="7092550" y="6260475"/>
            <a:ext cx="36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459"/>
              <a:buFont typeface="Dela Gothic One"/>
              <a:buNone/>
            </a:pPr>
            <a:r>
              <a:rPr b="0" i="0" lang="en-US" sz="2459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5</a:t>
            </a:r>
            <a:endParaRPr b="0" i="0" sz="24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3011924" y="6302216"/>
            <a:ext cx="3215283" cy="325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503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49"/>
              <a:buFont typeface="Dela Gothic One"/>
              <a:buNone/>
            </a:pPr>
            <a:r>
              <a:rPr b="1" i="0" lang="en-US" sz="2049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Visualização Gráfica</a:t>
            </a:r>
            <a:endParaRPr b="1" i="0" sz="2049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1628324" y="6848881"/>
            <a:ext cx="4599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994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58"/>
              <a:buFont typeface="DM Sans"/>
              <a:buNone/>
            </a:pPr>
            <a:r>
              <a:rPr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Criar gráficos para analisar a distribuição de preços, anos e condições dos veículos.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803791" y="1009174"/>
            <a:ext cx="12341066" cy="755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759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Construção do Modelo de Previsão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803791" y="1860524"/>
            <a:ext cx="130227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808"/>
              <a:buFont typeface="DM Sans"/>
              <a:buNone/>
            </a:pPr>
            <a:r>
              <a:rPr i="0" lang="en-US" sz="25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escolha do modelo de previsão depende da natureza dos dados e do objetivo da análise. Modelos de regressão são utilizados para prever valores contínuos, como o preço de um veículo.</a:t>
            </a:r>
            <a:endParaRPr i="0" sz="25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803791" y="3178071"/>
            <a:ext cx="2835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379"/>
              <a:buFont typeface="Dela Gothic On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Regressão Linear</a:t>
            </a:r>
            <a:endParaRPr b="1"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803766" y="4531931"/>
            <a:ext cx="28356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808"/>
              <a:buFont typeface="DM Sans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simples e </a:t>
            </a:r>
            <a:r>
              <a:rPr lang="en-US" sz="2100">
                <a:solidFill>
                  <a:srgbClr val="E8EAED"/>
                </a:solidFill>
              </a:rPr>
              <a:t>interpretável</a:t>
            </a: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ideal para entender relações lineares.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3874209" y="3312396"/>
            <a:ext cx="2835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379"/>
              <a:buFont typeface="Dela Gothic On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Regressor com Redes Neurais</a:t>
            </a:r>
            <a:endParaRPr b="1"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3953177" y="4658300"/>
            <a:ext cx="4074300" cy="22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808"/>
              <a:buFont typeface="DM Sans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de Deep Learning capaz de aprender padrões complexos em dados, com alta capacidade de generalização.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/>
          <p:nvPr/>
        </p:nvSpPr>
        <p:spPr>
          <a:xfrm>
            <a:off x="0" y="-162"/>
            <a:ext cx="14630400" cy="82299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1503283" y="429553"/>
            <a:ext cx="98118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189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Pré-processamento dos Dados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1503296" y="1094659"/>
            <a:ext cx="11623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7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92"/>
              <a:buFont typeface="DM Sans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Antes de treinar os modelos, é essencial preparar os dados para garantir a qualidade e consistência. As etapas de pré-processamento incluem tratamento de valores ausentes, codificação de variáveis categóricas e escalonamento de características numéricas.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52" name="Google Shape;1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3283" y="2822615"/>
            <a:ext cx="1010722" cy="161710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/>
          <p:nvPr/>
        </p:nvSpPr>
        <p:spPr>
          <a:xfrm>
            <a:off x="2817152" y="3024675"/>
            <a:ext cx="615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94"/>
              <a:buFont typeface="Dela Gothic On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Tratamento de Valores Ausentes</a:t>
            </a:r>
            <a:endParaRPr b="1"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2817138" y="3683605"/>
            <a:ext cx="10309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7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92"/>
              <a:buFont typeface="DM Sans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Substituir ou remover valores faltantes, utilizando técnicas apropriadas.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55" name="Google Shape;15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3283" y="4439722"/>
            <a:ext cx="1010722" cy="161710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2817151" y="4641775"/>
            <a:ext cx="6616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94"/>
              <a:buFont typeface="Dela Gothic On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Codificação de Variáveis Categóricas</a:t>
            </a:r>
            <a:endParaRPr b="1"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2817138" y="5160874"/>
            <a:ext cx="10309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7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92"/>
              <a:buFont typeface="DM Sans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Converter variáveis categóricas em numéricas, utilizando técnicas como One-Hot Encoding.</a:t>
            </a:r>
            <a:endParaRPr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58" name="Google Shape;15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3283" y="6056828"/>
            <a:ext cx="1010722" cy="16171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/>
          <p:nvPr/>
        </p:nvSpPr>
        <p:spPr>
          <a:xfrm>
            <a:off x="2817151" y="6258875"/>
            <a:ext cx="615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94"/>
              <a:buFont typeface="Dela Gothic One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Escalonamento de Características</a:t>
            </a:r>
            <a:endParaRPr b="1"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2817138" y="6917856"/>
            <a:ext cx="103098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7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92"/>
              <a:buFont typeface="DM Sans"/>
              <a:buNone/>
            </a:pPr>
            <a:r>
              <a:rPr i="0" lang="en-US" sz="2400" u="none" cap="none" strike="noStrike">
                <a:solidFill>
                  <a:srgbClr val="FFE5E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Normalizar ou padronizar as características numéricas para garantir que todas as variáveis tenham a mesma escala.</a:t>
            </a:r>
            <a:endParaRPr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8" name="Google Shape;16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fmla="val 2700" name="adj"/>
            </a:avLst>
          </a:prstGeom>
          <a:solidFill>
            <a:srgbClr val="0A0A0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"/>
          <p:cNvSpPr/>
          <p:nvPr/>
        </p:nvSpPr>
        <p:spPr>
          <a:xfrm>
            <a:off x="864037" y="2386132"/>
            <a:ext cx="12902327" cy="1624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5116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Implementação do Modelo de Regressão Linear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0"/>
          <p:cNvSpPr/>
          <p:nvPr/>
        </p:nvSpPr>
        <p:spPr>
          <a:xfrm>
            <a:off x="894887" y="3417117"/>
            <a:ext cx="12902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3000" u="none" cap="none" strike="noStrike">
                <a:solidFill>
                  <a:srgbClr val="FFE5E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implementação do modelo de Regressão Linear envolve a criação de um pipeline que combina pré-processamento e treinamento do modelo.</a:t>
            </a:r>
            <a:endParaRPr i="0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72" name="Google Shape;1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876" y="5541524"/>
            <a:ext cx="296245" cy="3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/>
          <p:nvPr/>
        </p:nvSpPr>
        <p:spPr>
          <a:xfrm>
            <a:off x="1234321" y="5448419"/>
            <a:ext cx="12531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Pipeline</a:t>
            </a:r>
            <a:endParaRPr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64037" y="2730460"/>
            <a:ext cx="12014478" cy="81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5116"/>
              <a:buFont typeface="Dela Gothic One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Implementação da Rede Neural</a:t>
            </a:r>
            <a:endParaRPr b="1"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11"/>
          <p:cNvSpPr/>
          <p:nvPr/>
        </p:nvSpPr>
        <p:spPr>
          <a:xfrm>
            <a:off x="864037" y="3719750"/>
            <a:ext cx="12902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construção de uma rede neural com Keras é um processo iterativo que envolve definição da arquitetura, treinamento e avaliação do modelo.</a:t>
            </a:r>
            <a:endParaRPr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83" name="Google Shape;1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26" y="5420054"/>
            <a:ext cx="296208" cy="3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/>
          <p:nvPr/>
        </p:nvSpPr>
        <p:spPr>
          <a:xfrm>
            <a:off x="1191071" y="5293640"/>
            <a:ext cx="12531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44"/>
              <a:buFont typeface="DM Sans"/>
              <a:buNone/>
            </a:pPr>
            <a:r>
              <a:rPr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Arquitetura da Rede Neural</a:t>
            </a:r>
            <a:endParaRPr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